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9.wmf" ContentType="image/x-wmf"/>
  <Override PartName="/ppt/media/image10.png" ContentType="image/png"/>
  <Override PartName="/ppt/media/image8.wmf" ContentType="image/x-wmf"/>
  <Override PartName="/ppt/media/image1.jpeg" ContentType="image/jpeg"/>
  <Override PartName="/ppt/media/image18.jpeg" ContentType="image/jpeg"/>
  <Override PartName="/ppt/media/image2.wmf" ContentType="image/x-wmf"/>
  <Override PartName="/ppt/media/image7.png" ContentType="image/png"/>
  <Override PartName="/ppt/media/image22.png" ContentType="image/png"/>
  <Override PartName="/ppt/media/image4.png" ContentType="image/png"/>
  <Override PartName="/ppt/media/image11.jpeg" ContentType="image/jpeg"/>
  <Override PartName="/ppt/media/image12.jpeg" ContentType="image/jpeg"/>
  <Override PartName="/ppt/media/image3.wmf" ContentType="image/x-wmf"/>
  <Override PartName="/ppt/media/image19.png" ContentType="image/png"/>
  <Override PartName="/ppt/media/image13.png" ContentType="image/png"/>
  <Override PartName="/ppt/media/image5.png" ContentType="image/png"/>
  <Override PartName="/ppt/media/image20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6.png" ContentType="image/png"/>
  <Override PartName="/ppt/media/image14.jpeg" ContentType="image/jpeg"/>
  <Override PartName="/ppt/media/image21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5143500"/>
  <p:notesSz cx="9144000" cy="6858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272A55A-A460-471D-AFBA-A12D1625255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33F0B5C-595E-4F21-A657-D5EFECEB8A1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FED6402-E586-4792-AC67-E4905926B26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05B3BEA-9B03-41B2-A56D-6210A888FC8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19E1188-D1B9-479A-8BAE-3BA9E3E1AAE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68A0267-B6F0-409E-AE9A-F277F771DF8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9718EB2-78FF-430B-92F1-5C624221B3C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626ABBE-84D8-4582-94A9-FBFEC77E272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840" cy="27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179320" y="6513840"/>
            <a:ext cx="3962160" cy="343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EC69FD1-AAC0-4D30-8353-62291734639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14" descr=""/>
          <p:cNvPicPr/>
          <p:nvPr/>
        </p:nvPicPr>
        <p:blipFill>
          <a:blip r:embed="rId2"/>
          <a:stretch/>
        </p:blipFill>
        <p:spPr>
          <a:xfrm>
            <a:off x="0" y="0"/>
            <a:ext cx="9140760" cy="5143320"/>
          </a:xfrm>
          <a:prstGeom prst="rect">
            <a:avLst/>
          </a:prstGeom>
          <a:ln>
            <a:noFill/>
          </a:ln>
        </p:spPr>
      </p:pic>
      <p:pic>
        <p:nvPicPr>
          <p:cNvPr id="1" name="Image 10" descr=""/>
          <p:cNvPicPr/>
          <p:nvPr/>
        </p:nvPicPr>
        <p:blipFill>
          <a:blip r:embed="rId3"/>
          <a:stretch/>
        </p:blipFill>
        <p:spPr>
          <a:xfrm>
            <a:off x="8492040" y="4644000"/>
            <a:ext cx="393480" cy="380520"/>
          </a:xfrm>
          <a:prstGeom prst="rect">
            <a:avLst/>
          </a:prstGeom>
          <a:ln>
            <a:noFill/>
          </a:ln>
        </p:spPr>
      </p:pic>
      <p:pic>
        <p:nvPicPr>
          <p:cNvPr id="2" name="Image 12" descr=""/>
          <p:cNvPicPr/>
          <p:nvPr/>
        </p:nvPicPr>
        <p:blipFill>
          <a:blip r:embed="rId4"/>
          <a:stretch/>
        </p:blipFill>
        <p:spPr>
          <a:xfrm>
            <a:off x="4724280" y="4702680"/>
            <a:ext cx="3631680" cy="19008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8826480" y="4721400"/>
            <a:ext cx="42732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0027F6C-B71E-4765-9C4D-489E32DCD446}" type="slidenum">
              <a:rPr b="0" lang="en-US" sz="700" spc="-1" strike="noStrike">
                <a:solidFill>
                  <a:srgbClr val="95acba"/>
                </a:solidFill>
                <a:uFill>
                  <a:solidFill>
                    <a:srgbClr val="ffffff"/>
                  </a:solidFill>
                </a:uFill>
                <a:latin typeface="Verdana Bold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62720" y="1277280"/>
            <a:ext cx="8727120" cy="323388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Sixth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Seventh Outline LevelClick to edit Master text styles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5568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539640" indent="-1836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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722160" indent="-182160">
              <a:lnSpc>
                <a:spcPct val="100000"/>
              </a:lnSpc>
              <a:buClr>
                <a:srgbClr val="000000"/>
              </a:buClr>
              <a:buSzPct val="50000"/>
              <a:buFont typeface="Courier New"/>
              <a:buChar char="o"/>
            </a:pPr>
            <a:r>
              <a:rPr b="0" lang="fr-F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153360" y="154440"/>
            <a:ext cx="8727120" cy="54828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Outline Level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Outline Level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Outline Level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Outline Level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Sixth Outline Level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Seventh Outline LevelClick to edit Title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160200" y="685080"/>
            <a:ext cx="8720280" cy="35604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9fe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9fe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9fe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9fe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9fe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Fifth Outline Level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9fe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Sixth Outline Level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9fe3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Seventh Outline LevelClick to Edit Optional Subtitle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288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mailto:mdanse2018@ill.fr" TargetMode="External"/><Relationship Id="rId2" Type="http://schemas.openxmlformats.org/officeDocument/2006/relationships/hyperlink" Target="http://mdanse2018.essworkshop.org/" TargetMode="External"/><Relationship Id="rId3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tretch/>
        </p:blipFill>
        <p:spPr>
          <a:xfrm>
            <a:off x="251640" y="228600"/>
            <a:ext cx="8668440" cy="432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57200" y="72000"/>
            <a:ext cx="6882480" cy="90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Purisa"/>
              </a:rPr>
              <a:t>Made possible with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57200" y="1203480"/>
            <a:ext cx="8229240" cy="3404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Your generous registration !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3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SINE2020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(Grant 654000-SINE2020- H2020-INFRADEV-2014-2015/H2020-INFRADEV-1-2014-1)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3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ISIS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3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ILL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3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DTU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3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ESS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6073920" y="4527360"/>
            <a:ext cx="2130120" cy="35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/>
            <a:fld id="{165AD5C3-CD8A-4953-9CCE-3D3AA33E18A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9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4384800" y="4577760"/>
            <a:ext cx="566640" cy="36000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4946040" y="4577760"/>
            <a:ext cx="2506680" cy="3600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7628760" y="4577760"/>
            <a:ext cx="340920" cy="36000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7983720" y="4577760"/>
            <a:ext cx="611640" cy="36000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6702120" y="4577760"/>
            <a:ext cx="922680" cy="3600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6"/>
          <a:stretch/>
        </p:blipFill>
        <p:spPr>
          <a:xfrm>
            <a:off x="4280400" y="2492640"/>
            <a:ext cx="2534400" cy="145836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204840"/>
            <a:ext cx="6882480" cy="63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47880" y="383400"/>
            <a:ext cx="9143640" cy="44172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33560" y="1925280"/>
            <a:ext cx="8727120" cy="29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TextShape 2"/>
          <p:cNvSpPr txBox="1"/>
          <p:nvPr/>
        </p:nvSpPr>
        <p:spPr>
          <a:xfrm>
            <a:off x="2452320" y="78480"/>
            <a:ext cx="3861000" cy="54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2010: School 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TextShape 3"/>
          <p:cNvSpPr txBox="1"/>
          <p:nvPr/>
        </p:nvSpPr>
        <p:spPr>
          <a:xfrm>
            <a:off x="178920" y="1310040"/>
            <a:ext cx="6179760" cy="323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18</a:t>
            </a:r>
            <a:r>
              <a:rPr b="0" lang="fr-FR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Journées de la Diffusion Neutronique (organized by SFN – French Neutron Society)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School ‘Neutrons et simulations’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6494760" y="831240"/>
            <a:ext cx="2463840" cy="339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33560" y="1925280"/>
            <a:ext cx="8727120" cy="29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Shape 2"/>
          <p:cNvSpPr txBox="1"/>
          <p:nvPr/>
        </p:nvSpPr>
        <p:spPr>
          <a:xfrm>
            <a:off x="2452320" y="78480"/>
            <a:ext cx="4426920" cy="54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2012: MDANSE I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TextShape 3"/>
          <p:cNvSpPr txBox="1"/>
          <p:nvPr/>
        </p:nvSpPr>
        <p:spPr>
          <a:xfrm>
            <a:off x="1054440" y="2867760"/>
            <a:ext cx="7222680" cy="2093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First school organized at ILL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3 days (March 2012)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30 participants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Goal: First introduction to simulation techniques (overcome activation energy and loose fear)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1" name="Picture 5" descr=""/>
          <p:cNvPicPr/>
          <p:nvPr/>
        </p:nvPicPr>
        <p:blipFill>
          <a:blip r:embed="rId1"/>
          <a:stretch/>
        </p:blipFill>
        <p:spPr>
          <a:xfrm>
            <a:off x="3087000" y="799920"/>
            <a:ext cx="3333240" cy="171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33560" y="1925280"/>
            <a:ext cx="8727120" cy="29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TextShape 2"/>
          <p:cNvSpPr txBox="1"/>
          <p:nvPr/>
        </p:nvSpPr>
        <p:spPr>
          <a:xfrm>
            <a:off x="2452320" y="78480"/>
            <a:ext cx="4426920" cy="54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2014: MDANSE II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988920" y="717480"/>
            <a:ext cx="7593120" cy="128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Satellite event of QENS-WINS conference in Autrans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 days (May 2014)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Focus on QENS and inelastic neutron scattering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5" name="Picture 1" descr=""/>
          <p:cNvPicPr/>
          <p:nvPr/>
        </p:nvPicPr>
        <p:blipFill>
          <a:blip r:embed="rId1"/>
          <a:stretch/>
        </p:blipFill>
        <p:spPr>
          <a:xfrm>
            <a:off x="1973880" y="1947600"/>
            <a:ext cx="4962960" cy="299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33560" y="1925280"/>
            <a:ext cx="8727120" cy="29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Shape 2"/>
          <p:cNvSpPr txBox="1"/>
          <p:nvPr/>
        </p:nvSpPr>
        <p:spPr>
          <a:xfrm>
            <a:off x="2452320" y="78480"/>
            <a:ext cx="4426920" cy="54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2016: MDANSE III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TextShape 3"/>
          <p:cNvSpPr txBox="1"/>
          <p:nvPr/>
        </p:nvSpPr>
        <p:spPr>
          <a:xfrm>
            <a:off x="133560" y="747360"/>
            <a:ext cx="5791320" cy="128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Co-organized by ILL and ISIS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 days (November 2016)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Included some advanced topics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Proceedings: RAL-TR-2016-018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9" name="Picture 4" descr=""/>
          <p:cNvPicPr/>
          <p:nvPr/>
        </p:nvPicPr>
        <p:blipFill>
          <a:blip r:embed="rId1"/>
          <a:stretch/>
        </p:blipFill>
        <p:spPr>
          <a:xfrm>
            <a:off x="5925240" y="627120"/>
            <a:ext cx="2796120" cy="3956760"/>
          </a:xfrm>
          <a:prstGeom prst="rect">
            <a:avLst/>
          </a:prstGeom>
          <a:ln>
            <a:noFill/>
          </a:ln>
        </p:spPr>
      </p:pic>
      <p:pic>
        <p:nvPicPr>
          <p:cNvPr id="100" name="Picture 5" descr=""/>
          <p:cNvPicPr/>
          <p:nvPr/>
        </p:nvPicPr>
        <p:blipFill>
          <a:blip r:embed="rId2"/>
          <a:stretch/>
        </p:blipFill>
        <p:spPr>
          <a:xfrm>
            <a:off x="788040" y="2326680"/>
            <a:ext cx="3877560" cy="268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33560" y="1925280"/>
            <a:ext cx="8727120" cy="29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TextShape 2"/>
          <p:cNvSpPr txBox="1"/>
          <p:nvPr/>
        </p:nvSpPr>
        <p:spPr>
          <a:xfrm>
            <a:off x="2452320" y="78480"/>
            <a:ext cx="4426920" cy="54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2018: MDANSE IV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251640" y="796680"/>
            <a:ext cx="976680" cy="794880"/>
          </a:xfrm>
          <a:prstGeom prst="rect">
            <a:avLst/>
          </a:prstGeom>
          <a:ln>
            <a:noFill/>
          </a:ln>
        </p:spPr>
      </p:pic>
      <p:pic>
        <p:nvPicPr>
          <p:cNvPr id="104" name="Picture 8" descr=""/>
          <p:cNvPicPr/>
          <p:nvPr/>
        </p:nvPicPr>
        <p:blipFill>
          <a:blip r:embed="rId2"/>
          <a:stretch/>
        </p:blipFill>
        <p:spPr>
          <a:xfrm>
            <a:off x="1474560" y="801360"/>
            <a:ext cx="971640" cy="847800"/>
          </a:xfrm>
          <a:prstGeom prst="rect">
            <a:avLst/>
          </a:prstGeom>
          <a:ln>
            <a:noFill/>
          </a:ln>
        </p:spPr>
      </p:pic>
      <p:pic>
        <p:nvPicPr>
          <p:cNvPr id="105" name="Picture 11" descr=""/>
          <p:cNvPicPr/>
          <p:nvPr/>
        </p:nvPicPr>
        <p:blipFill>
          <a:blip r:embed="rId3"/>
          <a:stretch/>
        </p:blipFill>
        <p:spPr>
          <a:xfrm>
            <a:off x="2638080" y="790200"/>
            <a:ext cx="3696840" cy="713880"/>
          </a:xfrm>
          <a:prstGeom prst="rect">
            <a:avLst/>
          </a:prstGeom>
          <a:ln>
            <a:noFill/>
          </a:ln>
        </p:spPr>
      </p:pic>
      <p:pic>
        <p:nvPicPr>
          <p:cNvPr id="106" name="Picture 12" descr=""/>
          <p:cNvPicPr/>
          <p:nvPr/>
        </p:nvPicPr>
        <p:blipFill>
          <a:blip r:embed="rId4"/>
          <a:stretch/>
        </p:blipFill>
        <p:spPr>
          <a:xfrm>
            <a:off x="6346440" y="731880"/>
            <a:ext cx="1476720" cy="793800"/>
          </a:xfrm>
          <a:prstGeom prst="rect">
            <a:avLst/>
          </a:prstGeom>
          <a:ln>
            <a:noFill/>
          </a:ln>
        </p:spPr>
      </p:pic>
      <p:pic>
        <p:nvPicPr>
          <p:cNvPr id="107" name="Picture 15" descr=""/>
          <p:cNvPicPr/>
          <p:nvPr/>
        </p:nvPicPr>
        <p:blipFill>
          <a:blip r:embed="rId5"/>
          <a:stretch/>
        </p:blipFill>
        <p:spPr>
          <a:xfrm>
            <a:off x="7957440" y="702720"/>
            <a:ext cx="1135440" cy="820800"/>
          </a:xfrm>
          <a:prstGeom prst="rect">
            <a:avLst/>
          </a:prstGeom>
          <a:ln>
            <a:noFill/>
          </a:ln>
        </p:spPr>
      </p:pic>
      <p:sp>
        <p:nvSpPr>
          <p:cNvPr id="108" name="TextShape 3"/>
          <p:cNvSpPr txBox="1"/>
          <p:nvPr/>
        </p:nvSpPr>
        <p:spPr>
          <a:xfrm>
            <a:off x="251640" y="1757520"/>
            <a:ext cx="6038280" cy="315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Organizers/lecturers: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5568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Emmanuel Farhi (ILL)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5568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Sanghamitra Mukhopadhyay (ISIS)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5568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Peter Willendrup (ESS/DTU)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5568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Thomas H. Rod (ESS)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5568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Erik Knudsen (DTU)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5568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Miguel A. Gonzalez (ILL)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55680" indent="-172800">
              <a:lnSpc>
                <a:spcPct val="100000"/>
              </a:lnSpc>
              <a:buClr>
                <a:srgbClr val="808080"/>
              </a:buClr>
              <a:buSzPct val="50000"/>
              <a:buFont typeface="Arial"/>
              <a:buChar char="–"/>
            </a:pPr>
            <a:r>
              <a:rPr b="0" lang="fr-FR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Felix Fernandez-Alonso (ISIS)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55680" indent="-172800">
              <a:lnSpc>
                <a:spcPct val="100000"/>
              </a:lnSpc>
              <a:buClr>
                <a:srgbClr val="808080"/>
              </a:buClr>
              <a:buSzPct val="50000"/>
              <a:buFont typeface="Arial"/>
              <a:buChar char="–"/>
            </a:pPr>
            <a:r>
              <a:rPr b="0" lang="fr-FR" sz="1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Jon Taylor (ESS)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 week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8252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Intro to simulation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 Virtual experiments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9" name="Picture 16" descr=""/>
          <p:cNvPicPr/>
          <p:nvPr/>
        </p:nvPicPr>
        <p:blipFill>
          <a:blip r:embed="rId6"/>
          <a:stretch/>
        </p:blipFill>
        <p:spPr>
          <a:xfrm>
            <a:off x="5609880" y="2178000"/>
            <a:ext cx="2347200" cy="176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33560" y="1925280"/>
            <a:ext cx="8727120" cy="29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TextShape 2"/>
          <p:cNvSpPr txBox="1"/>
          <p:nvPr/>
        </p:nvSpPr>
        <p:spPr>
          <a:xfrm>
            <a:off x="0" y="547920"/>
            <a:ext cx="9029520" cy="459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(My view)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6576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Still a school: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54864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Some (few) lectures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54864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Plenty of time for hands-on practicals and discussions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54864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Do not hesitate to ask questions and request help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65760" indent="-182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But also kind of a workshop: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54864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We are all exploring ways of facilitating the integration of simulation tools with experiment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54864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Discuss, tell us what tools you use, which things work or not, …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548640" indent="-172800">
              <a:lnSpc>
                <a:spcPct val="100000"/>
              </a:lnSpc>
              <a:buClr>
                <a:srgbClr val="000000"/>
              </a:buClr>
              <a:buSzPct val="50000"/>
              <a:buFont typeface="Arial"/>
              <a:buChar char="–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Propose alternative ways of doing, applying, and analyzing simulations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2452320" y="78480"/>
            <a:ext cx="4426920" cy="54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2018: MDANSE IV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0" y="1746720"/>
            <a:ext cx="8727120" cy="54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Learn, share, enjoy!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781920"/>
            <a:ext cx="6975360" cy="370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E. Farhi (ILL)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M. A. Gonzalez (ILL)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S. Mukhopadhyay (ISIS)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T. Rod​ (ESS/DMSC)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P. Willendrup (ESS/DTU)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E. Knudsen (DTU)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J. Taylor  (ESS/DMSC) [excused]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F. Fernandez-Alonso (ISIS) [excused]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Contact: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hlinkClick r:id="rId1"/>
              </a:rPr>
              <a:t>mdanse2018@ill.fr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hlinkClick r:id="rId2"/>
              </a:rPr>
              <a:t>http://mdanse2018.essworkshop.org/</a:t>
            </a:r>
            <a:endParaRPr b="0"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48680" y="66960"/>
            <a:ext cx="7101360" cy="71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6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Purisa"/>
              </a:rPr>
              <a:t>Organizers</a:t>
            </a:r>
            <a:endParaRPr b="0" lang="en-US" sz="12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49983</TotalTime>
  <Application>LibreOffice/5.1.6.2$Linux_X86_64 LibreOffice_project/10m0$Build-2</Application>
  <Words>257</Words>
  <Paragraphs>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2016-07-01T08:53:11Z</dcterms:created>
  <dc:creator>Microsoft Corp.</dc:creator>
  <dc:description/>
  <dc:language>en-US</dc:language>
  <cp:lastModifiedBy>Emmanuel Farhi</cp:lastModifiedBy>
  <dcterms:modified xsi:type="dcterms:W3CDTF">2018-09-23T23:49:39Z</dcterms:modified>
  <cp:revision>589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